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3" r:id="rId6"/>
    <p:sldId id="275" r:id="rId7"/>
    <p:sldId id="264" r:id="rId8"/>
    <p:sldId id="273" r:id="rId9"/>
  </p:sldIdLst>
  <p:sldSz cx="18288000" cy="10287000"/>
  <p:notesSz cx="6858000" cy="9144000"/>
  <p:embeddedFontLst>
    <p:embeddedFont>
      <p:font typeface="Albertus Nova"/>
      <p:regular r:id="rId10"/>
    </p:embeddedFont>
    <p:embeddedFont>
      <p:font typeface="Garamond" panose="02020404030301010803" pitchFamily="18" charset="0"/>
      <p:regular r:id="rId11"/>
      <p:bold r:id="rId12"/>
      <p:italic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Lato Bold"/>
      <p:regular r:id="rId18"/>
    </p:embeddedFont>
    <p:embeddedFont>
      <p:font typeface="Poppins" panose="00000500000000000000" pitchFamily="2" charset="0"/>
      <p:regular r:id="rId19"/>
      <p:bold r:id="rId20"/>
      <p:italic r:id="rId21"/>
      <p:boldItalic r:id="rId22"/>
    </p:embeddedFont>
    <p:embeddedFont>
      <p:font typeface="Poppins Bold"/>
      <p:regular r:id="rId23"/>
    </p:embeddedFont>
    <p:embeddedFont>
      <p:font typeface="TT Norms Bold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jp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blue-orange-wavses-abstract-wallpaper-background-desktop-with-generative-ai_43995365.htm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.alphacoders.com/big.php?i=1012916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blast.com/10-free-space-background-images-jpg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5539DAB-2D24-213B-C563-582BEA1E9EB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496"/>
            <a:ext cx="18310123" cy="10302496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762000" y="7515538"/>
            <a:ext cx="13601700" cy="206203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900"/>
              </a:lnSpc>
            </a:pPr>
            <a:r>
              <a:rPr lang="en-US" sz="15000" dirty="0" err="1">
                <a:solidFill>
                  <a:srgbClr val="FBF9F1"/>
                </a:solidFill>
                <a:latin typeface="Aptos" panose="020B0004020202020204" pitchFamily="34" charset="0"/>
                <a:ea typeface="Lato Bold"/>
                <a:cs typeface="Lato Bold"/>
                <a:sym typeface="Lato Bold"/>
              </a:rPr>
              <a:t>Ced</a:t>
            </a:r>
            <a:r>
              <a:rPr lang="en-US" sz="15000" dirty="0">
                <a:solidFill>
                  <a:srgbClr val="FBF9F1"/>
                </a:solidFill>
                <a:latin typeface="Aptos" panose="020B0004020202020204" pitchFamily="34" charset="0"/>
                <a:ea typeface="Lato Bold"/>
                <a:cs typeface="Lato Bold"/>
                <a:sym typeface="Lato Bold"/>
              </a:rPr>
              <a:t> </a:t>
            </a:r>
            <a:r>
              <a:rPr lang="en-US" sz="15000" dirty="0">
                <a:solidFill>
                  <a:srgbClr val="FFC000"/>
                </a:solidFill>
                <a:latin typeface="Aptos" panose="020B0004020202020204" pitchFamily="34" charset="0"/>
                <a:ea typeface="Lato Bold"/>
                <a:cs typeface="Lato Bold"/>
                <a:sym typeface="Lato Bold"/>
              </a:rPr>
              <a:t>Intelligence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2500" y="9397472"/>
            <a:ext cx="16383000" cy="518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4337"/>
              </a:lnSpc>
              <a:spcBef>
                <a:spcPct val="0"/>
              </a:spcBef>
              <a:defRPr sz="3098">
                <a:solidFill>
                  <a:srgbClr val="E5E1DA"/>
                </a:solidFill>
                <a:latin typeface="TT Norms Bold"/>
                <a:ea typeface="TT Norms Bold"/>
                <a:cs typeface="TT Norms Bold"/>
              </a:defRPr>
            </a:lvl1pPr>
          </a:lstStyle>
          <a:p>
            <a:pPr algn="just"/>
            <a:r>
              <a:rPr lang="en-US" sz="3098" dirty="0">
                <a:solidFill>
                  <a:srgbClr val="E5E1DA"/>
                </a:solidFill>
                <a:latin typeface="TT Norms Bold"/>
                <a:ea typeface="TT Norms Bold"/>
                <a:cs typeface="TT Norms Bold"/>
                <a:sym typeface="TT Norms Bold"/>
              </a:rPr>
              <a:t>To innovate and create solutions  </a:t>
            </a:r>
            <a:r>
              <a:rPr lang="en-US" dirty="0">
                <a:sym typeface="TT Norms Bold"/>
              </a:rPr>
              <a:t>that will shape the future of </a:t>
            </a:r>
            <a:r>
              <a:rPr lang="en-US" dirty="0"/>
              <a:t>English proficiency test learning</a:t>
            </a:r>
            <a:endParaRPr lang="en-US" dirty="0">
              <a:sym typeface="TT Norms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26357" y="6829472"/>
            <a:ext cx="3711278" cy="7712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dirty="0">
                <a:solidFill>
                  <a:schemeClr val="accent6"/>
                </a:solidFill>
                <a:latin typeface="Albertus Nova"/>
                <a:ea typeface="Albertus Nova"/>
                <a:cs typeface="Albertus Nova"/>
                <a:sym typeface="Albertus Nova"/>
              </a:rPr>
              <a:t>Natus </a:t>
            </a:r>
            <a:r>
              <a:rPr lang="en-US" sz="4599" dirty="0" err="1">
                <a:solidFill>
                  <a:schemeClr val="accent6"/>
                </a:solidFill>
                <a:latin typeface="Albertus Nova"/>
                <a:ea typeface="Albertus Nova"/>
                <a:cs typeface="Albertus Nova"/>
                <a:sym typeface="Albertus Nova"/>
              </a:rPr>
              <a:t>Vincere</a:t>
            </a:r>
            <a:endParaRPr lang="en-US" sz="4599" dirty="0">
              <a:solidFill>
                <a:schemeClr val="accent6"/>
              </a:solidFill>
              <a:latin typeface="Albertus Nova"/>
              <a:ea typeface="Albertus Nova"/>
              <a:cs typeface="Albertus Nova"/>
              <a:sym typeface="Albertus Nova"/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CAFB0C4A-E41B-3A27-0F66-EEBA7597ED43}"/>
              </a:ext>
            </a:extLst>
          </p:cNvPr>
          <p:cNvSpPr/>
          <p:nvPr/>
        </p:nvSpPr>
        <p:spPr>
          <a:xfrm rot="17437181">
            <a:off x="-3367141" y="-1381248"/>
            <a:ext cx="8258281" cy="6259036"/>
          </a:xfrm>
          <a:custGeom>
            <a:avLst/>
            <a:gdLst/>
            <a:ahLst/>
            <a:cxnLst/>
            <a:rect l="l" t="t" r="r" b="b"/>
            <a:pathLst>
              <a:path w="8258281" h="5936844">
                <a:moveTo>
                  <a:pt x="0" y="0"/>
                </a:moveTo>
                <a:lnTo>
                  <a:pt x="8258281" y="0"/>
                </a:lnTo>
                <a:lnTo>
                  <a:pt x="8258281" y="5936844"/>
                </a:lnTo>
                <a:lnTo>
                  <a:pt x="0" y="59368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01"/>
            </a:stretch>
          </a:blipFill>
        </p:spPr>
        <p:txBody>
          <a:bodyPr/>
          <a:lstStyle/>
          <a:p>
            <a:endParaRPr lang="en-ID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809711" y="1112142"/>
            <a:ext cx="896420" cy="896420"/>
          </a:xfrm>
          <a:custGeom>
            <a:avLst/>
            <a:gdLst/>
            <a:ahLst/>
            <a:cxnLst/>
            <a:rect l="l" t="t" r="r" b="b"/>
            <a:pathLst>
              <a:path w="896420" h="896420">
                <a:moveTo>
                  <a:pt x="0" y="0"/>
                </a:moveTo>
                <a:lnTo>
                  <a:pt x="896421" y="0"/>
                </a:lnTo>
                <a:lnTo>
                  <a:pt x="896421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" name="Group 3"/>
          <p:cNvGrpSpPr/>
          <p:nvPr/>
        </p:nvGrpSpPr>
        <p:grpSpPr>
          <a:xfrm>
            <a:off x="-1666618" y="15078"/>
            <a:ext cx="9675691" cy="10287000"/>
            <a:chOff x="0" y="0"/>
            <a:chExt cx="254833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48330" cy="2709333"/>
            </a:xfrm>
            <a:custGeom>
              <a:avLst/>
              <a:gdLst/>
              <a:ahLst/>
              <a:cxnLst/>
              <a:rect l="l" t="t" r="r" b="b"/>
              <a:pathLst>
                <a:path w="2548330" h="2709333">
                  <a:moveTo>
                    <a:pt x="40807" y="0"/>
                  </a:moveTo>
                  <a:lnTo>
                    <a:pt x="2507523" y="0"/>
                  </a:lnTo>
                  <a:cubicBezTo>
                    <a:pt x="2518346" y="0"/>
                    <a:pt x="2528725" y="4299"/>
                    <a:pt x="2536378" y="11952"/>
                  </a:cubicBezTo>
                  <a:cubicBezTo>
                    <a:pt x="2544031" y="19605"/>
                    <a:pt x="2548330" y="29984"/>
                    <a:pt x="2548330" y="40807"/>
                  </a:cubicBezTo>
                  <a:lnTo>
                    <a:pt x="2548330" y="2668526"/>
                  </a:lnTo>
                  <a:cubicBezTo>
                    <a:pt x="2548330" y="2679349"/>
                    <a:pt x="2544031" y="2689728"/>
                    <a:pt x="2536378" y="2697381"/>
                  </a:cubicBezTo>
                  <a:cubicBezTo>
                    <a:pt x="2528725" y="2705034"/>
                    <a:pt x="2518346" y="2709333"/>
                    <a:pt x="2507523" y="2709333"/>
                  </a:cubicBezTo>
                  <a:lnTo>
                    <a:pt x="40807" y="2709333"/>
                  </a:lnTo>
                  <a:cubicBezTo>
                    <a:pt x="18270" y="2709333"/>
                    <a:pt x="0" y="2691063"/>
                    <a:pt x="0" y="2668526"/>
                  </a:cubicBezTo>
                  <a:lnTo>
                    <a:pt x="0" y="40807"/>
                  </a:lnTo>
                  <a:cubicBezTo>
                    <a:pt x="0" y="29984"/>
                    <a:pt x="4299" y="19605"/>
                    <a:pt x="11952" y="11952"/>
                  </a:cubicBezTo>
                  <a:cubicBezTo>
                    <a:pt x="19605" y="4299"/>
                    <a:pt x="29984" y="0"/>
                    <a:pt x="4080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54833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-865459" y="4011463"/>
            <a:ext cx="8073372" cy="0"/>
          </a:xfrm>
          <a:prstGeom prst="line">
            <a:avLst/>
          </a:prstGeom>
          <a:ln w="171450" cap="flat">
            <a:solidFill>
              <a:srgbClr val="F8AE3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7" name="TextBox 7"/>
          <p:cNvSpPr txBox="1"/>
          <p:nvPr/>
        </p:nvSpPr>
        <p:spPr>
          <a:xfrm>
            <a:off x="2085309" y="1033473"/>
            <a:ext cx="5110314" cy="2635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8"/>
              </a:lnSpc>
            </a:pPr>
            <a:r>
              <a:rPr lang="en-US" sz="9317" dirty="0">
                <a:solidFill>
                  <a:srgbClr val="FBF9F1"/>
                </a:solidFill>
                <a:latin typeface="TT Norms Bold"/>
                <a:ea typeface="TT Norms Bold"/>
                <a:cs typeface="TT Norms Bold"/>
                <a:sym typeface="TT Norms Bold"/>
              </a:rPr>
              <a:t>Table of contents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149079" y="2432180"/>
            <a:ext cx="5441644" cy="404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Purpose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146621" y="3469827"/>
            <a:ext cx="54416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Problem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53995" y="4600178"/>
            <a:ext cx="5441644" cy="404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Innovative Solutions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153995" y="5721865"/>
            <a:ext cx="5441644" cy="404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Discover Business Potential</a:t>
            </a:r>
          </a:p>
        </p:txBody>
      </p:sp>
      <p:sp>
        <p:nvSpPr>
          <p:cNvPr id="13" name="AutoShape 13"/>
          <p:cNvSpPr/>
          <p:nvPr/>
        </p:nvSpPr>
        <p:spPr>
          <a:xfrm flipV="1">
            <a:off x="-4905086" y="4011463"/>
            <a:ext cx="7231812" cy="0"/>
          </a:xfrm>
          <a:prstGeom prst="line">
            <a:avLst/>
          </a:prstGeom>
          <a:ln w="171450" cap="flat">
            <a:solidFill>
              <a:srgbClr val="1F376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14" name="AutoShape 14"/>
          <p:cNvSpPr/>
          <p:nvPr/>
        </p:nvSpPr>
        <p:spPr>
          <a:xfrm>
            <a:off x="4809706" y="4011463"/>
            <a:ext cx="1730331" cy="0"/>
          </a:xfrm>
          <a:prstGeom prst="line">
            <a:avLst/>
          </a:prstGeom>
          <a:ln w="171450" cap="flat">
            <a:solidFill>
              <a:srgbClr val="1F376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15" name="TextBox 15"/>
          <p:cNvSpPr txBox="1"/>
          <p:nvPr/>
        </p:nvSpPr>
        <p:spPr>
          <a:xfrm>
            <a:off x="558122" y="5671866"/>
            <a:ext cx="3250845" cy="504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5"/>
              </a:lnSpc>
              <a:spcBef>
                <a:spcPct val="0"/>
              </a:spcBef>
            </a:pPr>
            <a:r>
              <a:rPr lang="en-US" sz="2996" b="1" dirty="0">
                <a:latin typeface="Lato"/>
                <a:ea typeface="Lato"/>
                <a:cs typeface="Lato"/>
                <a:sym typeface="Lato"/>
              </a:rPr>
              <a:t>About This Project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09600" y="6126784"/>
            <a:ext cx="6642315" cy="19013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790"/>
              </a:lnSpc>
              <a:spcBef>
                <a:spcPct val="0"/>
              </a:spcBef>
            </a:pPr>
            <a:r>
              <a:rPr lang="en-US" sz="2707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Project is based on my research. It provides a comprehensive benchmark of the impact of IBM </a:t>
            </a:r>
            <a:r>
              <a:rPr lang="en-US" sz="2707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Watsonx</a:t>
            </a:r>
            <a:r>
              <a:rPr lang="en-US" sz="2707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Assistant on </a:t>
            </a:r>
            <a:r>
              <a:rPr lang="en-US" sz="2707" dirty="0">
                <a:solidFill>
                  <a:srgbClr val="FFFFFF"/>
                </a:solidFill>
                <a:latin typeface="Lato"/>
                <a:ea typeface="Lato"/>
                <a:cs typeface="Lato"/>
              </a:rPr>
              <a:t>English proficiency test learning.</a:t>
            </a:r>
            <a:endParaRPr lang="en-US" sz="2707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" name="Freeform 17"/>
          <p:cNvSpPr/>
          <p:nvPr/>
        </p:nvSpPr>
        <p:spPr>
          <a:xfrm rot="-5400000">
            <a:off x="-4891767" y="-1498026"/>
            <a:ext cx="8258281" cy="5936844"/>
          </a:xfrm>
          <a:custGeom>
            <a:avLst/>
            <a:gdLst/>
            <a:ahLst/>
            <a:cxnLst/>
            <a:rect l="l" t="t" r="r" b="b"/>
            <a:pathLst>
              <a:path w="8258281" h="5936844">
                <a:moveTo>
                  <a:pt x="0" y="0"/>
                </a:moveTo>
                <a:lnTo>
                  <a:pt x="8258281" y="0"/>
                </a:lnTo>
                <a:lnTo>
                  <a:pt x="8258281" y="5936844"/>
                </a:lnTo>
                <a:lnTo>
                  <a:pt x="0" y="59368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01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3ED7EF-AFE3-E574-DAE5-DD9432D8F800}"/>
              </a:ext>
            </a:extLst>
          </p:cNvPr>
          <p:cNvSpPr txBox="1"/>
          <p:nvPr/>
        </p:nvSpPr>
        <p:spPr>
          <a:xfrm>
            <a:off x="10153995" y="6896100"/>
            <a:ext cx="5441644" cy="404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Flowchart of actions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935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 t="-9222" b="-9222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" name="Group 3"/>
          <p:cNvGrpSpPr/>
          <p:nvPr/>
        </p:nvGrpSpPr>
        <p:grpSpPr>
          <a:xfrm>
            <a:off x="0" y="29356"/>
            <a:ext cx="9100421" cy="10287000"/>
            <a:chOff x="0" y="0"/>
            <a:chExt cx="3212806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12806" cy="2709333"/>
            </a:xfrm>
            <a:custGeom>
              <a:avLst/>
              <a:gdLst/>
              <a:ahLst/>
              <a:cxnLst/>
              <a:rect l="l" t="t" r="r" b="b"/>
              <a:pathLst>
                <a:path w="3212806" h="2709333">
                  <a:moveTo>
                    <a:pt x="32367" y="0"/>
                  </a:moveTo>
                  <a:lnTo>
                    <a:pt x="3180438" y="0"/>
                  </a:lnTo>
                  <a:cubicBezTo>
                    <a:pt x="3198314" y="0"/>
                    <a:pt x="3212806" y="14491"/>
                    <a:pt x="3212806" y="32367"/>
                  </a:cubicBezTo>
                  <a:lnTo>
                    <a:pt x="3212806" y="2676966"/>
                  </a:lnTo>
                  <a:cubicBezTo>
                    <a:pt x="3212806" y="2694842"/>
                    <a:pt x="3198314" y="2709333"/>
                    <a:pt x="3180438" y="2709333"/>
                  </a:cubicBezTo>
                  <a:lnTo>
                    <a:pt x="32367" y="2709333"/>
                  </a:lnTo>
                  <a:cubicBezTo>
                    <a:pt x="14491" y="2709333"/>
                    <a:pt x="0" y="2694842"/>
                    <a:pt x="0" y="2676966"/>
                  </a:cubicBezTo>
                  <a:lnTo>
                    <a:pt x="0" y="32367"/>
                  </a:lnTo>
                  <a:cubicBezTo>
                    <a:pt x="0" y="14491"/>
                    <a:pt x="14491" y="0"/>
                    <a:pt x="32367" y="0"/>
                  </a:cubicBezTo>
                  <a:close/>
                </a:path>
              </a:pathLst>
            </a:custGeom>
            <a:solidFill>
              <a:srgbClr val="FBF9F1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21280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09814" y="4742418"/>
            <a:ext cx="8229600" cy="34683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 committed to empowering foreigners’ student to have or improve the English proficiency test skills. </a:t>
            </a:r>
            <a:br>
              <a:rPr lang="en-US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By leveraging technology, I aim to revolutionize English proficiency test learning, shaping a future of English proficiency test learning that is interactive, effective, and available worldwide.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57200" y="1514311"/>
            <a:ext cx="3161462" cy="1895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41"/>
              </a:lnSpc>
            </a:pPr>
            <a:r>
              <a:rPr lang="en-US" sz="13624" dirty="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The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30082" y="2672416"/>
            <a:ext cx="5522454" cy="163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501"/>
              </a:lnSpc>
              <a:spcBef>
                <a:spcPct val="0"/>
              </a:spcBef>
            </a:pPr>
            <a:r>
              <a:rPr lang="en-US" sz="11793" dirty="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purpose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34272" y="3295963"/>
            <a:ext cx="567657" cy="571946"/>
          </a:xfrm>
          <a:custGeom>
            <a:avLst/>
            <a:gdLst/>
            <a:ahLst/>
            <a:cxnLst/>
            <a:rect l="l" t="t" r="r" b="b"/>
            <a:pathLst>
              <a:path w="567657" h="571946">
                <a:moveTo>
                  <a:pt x="0" y="0"/>
                </a:moveTo>
                <a:lnTo>
                  <a:pt x="567657" y="0"/>
                </a:lnTo>
                <a:lnTo>
                  <a:pt x="567657" y="571946"/>
                </a:lnTo>
                <a:lnTo>
                  <a:pt x="0" y="5719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5" name="Freeform 5"/>
          <p:cNvSpPr/>
          <p:nvPr/>
        </p:nvSpPr>
        <p:spPr>
          <a:xfrm rot="10435729">
            <a:off x="-1857354" y="-4610746"/>
            <a:ext cx="7951775" cy="8527373"/>
          </a:xfrm>
          <a:custGeom>
            <a:avLst/>
            <a:gdLst/>
            <a:ahLst/>
            <a:cxnLst/>
            <a:rect l="l" t="t" r="r" b="b"/>
            <a:pathLst>
              <a:path w="7951775" h="8527373">
                <a:moveTo>
                  <a:pt x="0" y="0"/>
                </a:moveTo>
                <a:lnTo>
                  <a:pt x="7951775" y="0"/>
                </a:lnTo>
                <a:lnTo>
                  <a:pt x="7951775" y="8527372"/>
                </a:lnTo>
                <a:lnTo>
                  <a:pt x="0" y="85273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6" name="TextBox 6"/>
          <p:cNvSpPr txBox="1"/>
          <p:nvPr/>
        </p:nvSpPr>
        <p:spPr>
          <a:xfrm>
            <a:off x="5867400" y="4097807"/>
            <a:ext cx="9792287" cy="659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01"/>
              </a:lnSpc>
              <a:spcBef>
                <a:spcPct val="0"/>
              </a:spcBef>
            </a:pPr>
            <a:r>
              <a:rPr lang="en-US" sz="4072" dirty="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Expensive </a:t>
            </a:r>
            <a:r>
              <a:rPr lang="en-US" sz="4072" dirty="0">
                <a:solidFill>
                  <a:srgbClr val="FFD944"/>
                </a:solidFill>
                <a:latin typeface="Lato Bold"/>
                <a:ea typeface="Lato Bold"/>
                <a:cs typeface="Lato Bold"/>
              </a:rPr>
              <a:t>English proficiency test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4072" dirty="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 courses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638800" y="3295963"/>
            <a:ext cx="7924800" cy="7733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60"/>
              </a:lnSpc>
            </a:pPr>
            <a:r>
              <a:rPr lang="en-US" sz="6000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877232" y="5810626"/>
            <a:ext cx="10363200" cy="5555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12"/>
              </a:lnSpc>
              <a:spcBef>
                <a:spcPct val="0"/>
              </a:spcBef>
            </a:pPr>
            <a:r>
              <a:rPr lang="en-US" sz="3437" dirty="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Reduced Interactive </a:t>
            </a:r>
            <a:r>
              <a:rPr lang="en-US" sz="3437" dirty="0">
                <a:solidFill>
                  <a:srgbClr val="FFD944"/>
                </a:solidFill>
                <a:latin typeface="Lato Bold"/>
                <a:ea typeface="Lato Bold"/>
                <a:cs typeface="Lato Bold"/>
              </a:rPr>
              <a:t>English proficiency test </a:t>
            </a:r>
            <a:r>
              <a:rPr lang="en-US" sz="3437" dirty="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Learning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867400" y="4971945"/>
            <a:ext cx="7054945" cy="623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364"/>
              </a:lnSpc>
              <a:spcBef>
                <a:spcPct val="0"/>
              </a:spcBef>
            </a:pPr>
            <a:r>
              <a:rPr lang="en-US" sz="3831" dirty="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Limited Personalized Attention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0"/>
          <p:cNvGrpSpPr/>
          <p:nvPr/>
        </p:nvGrpSpPr>
        <p:grpSpPr>
          <a:xfrm>
            <a:off x="5736050" y="2829353"/>
            <a:ext cx="6823913" cy="839660"/>
            <a:chOff x="0" y="0"/>
            <a:chExt cx="1797245" cy="22114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97245" cy="221145"/>
            </a:xfrm>
            <a:custGeom>
              <a:avLst/>
              <a:gdLst/>
              <a:ahLst/>
              <a:cxnLst/>
              <a:rect l="l" t="t" r="r" b="b"/>
              <a:pathLst>
                <a:path w="1797245" h="2211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5704106" y="3987473"/>
            <a:ext cx="7041262" cy="2275184"/>
            <a:chOff x="0" y="0"/>
            <a:chExt cx="1797245" cy="55626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97245" cy="556262"/>
            </a:xfrm>
            <a:custGeom>
              <a:avLst/>
              <a:gdLst/>
              <a:ahLst/>
              <a:cxnLst/>
              <a:rect l="l" t="t" r="r" b="b"/>
              <a:pathLst>
                <a:path w="1797245" h="556262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2362200" y="2042909"/>
            <a:ext cx="9237174" cy="708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Solution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005537" y="3046723"/>
            <a:ext cx="2438400" cy="4049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dirty="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SELF LEARNING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5932555" y="4547183"/>
            <a:ext cx="6812813" cy="11926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 develop effective and interactive self leaning solution to help student get more knowledge to pass </a:t>
            </a:r>
            <a:r>
              <a:rPr lang="en-US" sz="2800" dirty="0">
                <a:solidFill>
                  <a:srgbClr val="000000"/>
                </a:solidFill>
                <a:latin typeface="Lato"/>
                <a:ea typeface="Lato"/>
                <a:cs typeface="Lato"/>
              </a:rPr>
              <a:t>English proficiency test</a:t>
            </a:r>
            <a:r>
              <a:rPr lang="en-US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B5B41F-0D0F-C044-A272-CA9A49F4760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" y="0"/>
            <a:ext cx="18282583" cy="10287000"/>
          </a:xfrm>
          <a:prstGeom prst="rect">
            <a:avLst/>
          </a:prstGeom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18601A6D-D8B1-91D5-0CEB-9460ACD2CCA4}"/>
              </a:ext>
            </a:extLst>
          </p:cNvPr>
          <p:cNvSpPr txBox="1"/>
          <p:nvPr/>
        </p:nvSpPr>
        <p:spPr>
          <a:xfrm>
            <a:off x="685800" y="4756823"/>
            <a:ext cx="7924800" cy="7733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60"/>
              </a:lnSpc>
            </a:pPr>
            <a:r>
              <a:rPr lang="en-US" sz="6000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Business Potential</a:t>
            </a:r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3A497E3F-B6AC-D622-3837-554739BAA2A3}"/>
              </a:ext>
            </a:extLst>
          </p:cNvPr>
          <p:cNvSpPr/>
          <p:nvPr/>
        </p:nvSpPr>
        <p:spPr>
          <a:xfrm>
            <a:off x="401971" y="4756823"/>
            <a:ext cx="567657" cy="571946"/>
          </a:xfrm>
          <a:custGeom>
            <a:avLst/>
            <a:gdLst/>
            <a:ahLst/>
            <a:cxnLst/>
            <a:rect l="l" t="t" r="r" b="b"/>
            <a:pathLst>
              <a:path w="567657" h="571946">
                <a:moveTo>
                  <a:pt x="0" y="0"/>
                </a:moveTo>
                <a:lnTo>
                  <a:pt x="567657" y="0"/>
                </a:lnTo>
                <a:lnTo>
                  <a:pt x="567657" y="571946"/>
                </a:lnTo>
                <a:lnTo>
                  <a:pt x="0" y="5719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6AA45AC-E150-A439-C963-93A6F4045EF2}"/>
              </a:ext>
            </a:extLst>
          </p:cNvPr>
          <p:cNvSpPr txBox="1"/>
          <p:nvPr/>
        </p:nvSpPr>
        <p:spPr>
          <a:xfrm>
            <a:off x="1219200" y="5567515"/>
            <a:ext cx="9792287" cy="659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01"/>
              </a:lnSpc>
              <a:spcBef>
                <a:spcPct val="0"/>
              </a:spcBef>
            </a:pPr>
            <a:r>
              <a:rPr lang="en-US" sz="4072" dirty="0">
                <a:solidFill>
                  <a:srgbClr val="FFD944"/>
                </a:solidFill>
                <a:latin typeface="Lato Bold"/>
                <a:ea typeface="Lato Bold"/>
                <a:cs typeface="Lato Bold"/>
              </a:rPr>
              <a:t>English proficiency test-</a:t>
            </a:r>
            <a:r>
              <a:rPr lang="en-US" sz="4072" dirty="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 takers worldwide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B5FD19-7C03-6B5E-3026-30D78F9E59B1}"/>
              </a:ext>
            </a:extLst>
          </p:cNvPr>
          <p:cNvSpPr txBox="1"/>
          <p:nvPr/>
        </p:nvSpPr>
        <p:spPr>
          <a:xfrm>
            <a:off x="1219199" y="6264265"/>
            <a:ext cx="10896601" cy="659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01"/>
              </a:lnSpc>
              <a:spcBef>
                <a:spcPct val="0"/>
              </a:spcBef>
            </a:pPr>
            <a:r>
              <a:rPr lang="en-US" sz="4072" dirty="0">
                <a:solidFill>
                  <a:srgbClr val="FFD944"/>
                </a:solidFill>
                <a:latin typeface="Lato Bold"/>
                <a:ea typeface="Lato Bold"/>
                <a:cs typeface="Lato Bold"/>
              </a:rPr>
              <a:t>High demand English proficiency learning tools</a:t>
            </a:r>
            <a:endParaRPr lang="en-US" sz="4072" dirty="0">
              <a:solidFill>
                <a:srgbClr val="FFD944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ED0E25B9-0A6C-0656-44AB-03400FC32498}"/>
              </a:ext>
            </a:extLst>
          </p:cNvPr>
          <p:cNvSpPr txBox="1"/>
          <p:nvPr/>
        </p:nvSpPr>
        <p:spPr>
          <a:xfrm>
            <a:off x="1209367" y="6998354"/>
            <a:ext cx="9792287" cy="659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01"/>
              </a:lnSpc>
              <a:spcBef>
                <a:spcPct val="0"/>
              </a:spcBef>
            </a:pPr>
            <a:r>
              <a:rPr lang="en-US" sz="4072" dirty="0">
                <a:solidFill>
                  <a:srgbClr val="FFD944"/>
                </a:solidFill>
                <a:latin typeface="Lato Bold"/>
                <a:ea typeface="Lato Bold"/>
                <a:cs typeface="Lato Bold"/>
              </a:rPr>
              <a:t>A Growing market for AI</a:t>
            </a:r>
            <a:endParaRPr lang="en-US" sz="4072" dirty="0">
              <a:solidFill>
                <a:srgbClr val="FFD944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1447522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73"/>
          <p:cNvSpPr txBox="1"/>
          <p:nvPr/>
        </p:nvSpPr>
        <p:spPr>
          <a:xfrm>
            <a:off x="6477000" y="647700"/>
            <a:ext cx="5334000" cy="5046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4"/>
              </a:lnSpc>
              <a:spcBef>
                <a:spcPct val="0"/>
              </a:spcBef>
            </a:pPr>
            <a:r>
              <a:rPr lang="en-ID" sz="4400" b="1" dirty="0">
                <a:latin typeface="Garamond" panose="02020404030301010803" pitchFamily="18" charset="0"/>
              </a:rPr>
              <a:t>F</a:t>
            </a:r>
            <a:r>
              <a:rPr lang="en-ID" sz="4400" b="1" i="0" dirty="0">
                <a:effectLst/>
                <a:latin typeface="Garamond" panose="02020404030301010803" pitchFamily="18" charset="0"/>
              </a:rPr>
              <a:t>lowchart of Actions</a:t>
            </a:r>
            <a:endParaRPr lang="en-US" sz="4000" b="1" dirty="0">
              <a:solidFill>
                <a:srgbClr val="000000"/>
              </a:solidFill>
              <a:latin typeface="Garamond" panose="02020404030301010803" pitchFamily="18" charset="0"/>
              <a:ea typeface="Lato Bold"/>
              <a:cs typeface="Lato Bold"/>
              <a:sym typeface="Lato Bold"/>
            </a:endParaRPr>
          </a:p>
        </p:txBody>
      </p:sp>
      <p:pic>
        <p:nvPicPr>
          <p:cNvPr id="82" name="Picture 81" descr="A screenshot of a chat&#10;&#10;Description automatically generated">
            <a:extLst>
              <a:ext uri="{FF2B5EF4-FFF2-40B4-BE49-F238E27FC236}">
                <a16:creationId xmlns:a16="http://schemas.microsoft.com/office/drawing/2014/main" id="{1EBD4808-2F3C-DE0F-752E-7D34256E0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1226417"/>
            <a:ext cx="4566564" cy="857931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rot="2100837" flipH="1">
            <a:off x="13613219" y="3456289"/>
            <a:ext cx="8310061" cy="8781453"/>
          </a:xfrm>
          <a:custGeom>
            <a:avLst/>
            <a:gdLst/>
            <a:ahLst/>
            <a:cxnLst/>
            <a:rect l="l" t="t" r="r" b="b"/>
            <a:pathLst>
              <a:path w="8310061" h="8781453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r="-381" b="-1869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0" name="TextBox 10"/>
          <p:cNvSpPr txBox="1"/>
          <p:nvPr/>
        </p:nvSpPr>
        <p:spPr>
          <a:xfrm>
            <a:off x="928665" y="3213525"/>
            <a:ext cx="11411477" cy="220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8665" y="7119480"/>
            <a:ext cx="6096698" cy="566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Natus </a:t>
            </a:r>
            <a:r>
              <a:rPr lang="en-US" sz="3200" dirty="0" err="1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Vincere</a:t>
            </a:r>
            <a:endParaRPr lang="en-US" sz="3200" dirty="0">
              <a:solidFill>
                <a:srgbClr val="E5E1D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3451260" y="9244648"/>
            <a:ext cx="4316991" cy="370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>
                <a:sym typeface="Lato"/>
              </a:rPr>
              <a:t>12 </a:t>
            </a:r>
            <a:r>
              <a:rPr lang="en-US" dirty="0">
                <a:sym typeface="Lato"/>
              </a:rPr>
              <a:t>Anywhere Street., Any City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8665" y="5417085"/>
            <a:ext cx="11411477" cy="831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 dirty="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191</Words>
  <Application>Microsoft Office PowerPoint</Application>
  <PresentationFormat>Custom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Albertus Nova</vt:lpstr>
      <vt:lpstr>Arial</vt:lpstr>
      <vt:lpstr>Calibri</vt:lpstr>
      <vt:lpstr>Aptos</vt:lpstr>
      <vt:lpstr>TT Norms Bold</vt:lpstr>
      <vt:lpstr>Poppins</vt:lpstr>
      <vt:lpstr>Lato Bold</vt:lpstr>
      <vt:lpstr>Poppins Bold</vt:lpstr>
      <vt:lpstr>Lato</vt:lpstr>
      <vt:lpstr>Garamond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Athena</dc:title>
  <cp:lastModifiedBy>Cedric Sebastian</cp:lastModifiedBy>
  <cp:revision>9</cp:revision>
  <dcterms:created xsi:type="dcterms:W3CDTF">2006-08-16T00:00:00Z</dcterms:created>
  <dcterms:modified xsi:type="dcterms:W3CDTF">2024-11-18T16:46:45Z</dcterms:modified>
  <dc:identifier>DAGPUR3XHOk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2024-09-01T04:56:29Z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6e475651-51ad-478f-9079-af204440fcba</vt:lpwstr>
  </property>
  <property fmtid="{D5CDD505-2E9C-101B-9397-08002B2CF9AE}" pid="7" name="MSIP_Label_defa4170-0d19-0005-0004-bc88714345d2_ActionId">
    <vt:lpwstr>5a5a0284-51f6-4dc1-9eb1-806588508247</vt:lpwstr>
  </property>
  <property fmtid="{D5CDD505-2E9C-101B-9397-08002B2CF9AE}" pid="8" name="MSIP_Label_defa4170-0d19-0005-0004-bc88714345d2_ContentBits">
    <vt:lpwstr>0</vt:lpwstr>
  </property>
</Properties>
</file>

<file path=docProps/thumbnail.jpeg>
</file>